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ProximaNova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roximaNova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76109dbc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76109dbc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b9a3abeb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b9a3abe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76109dbc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76109dbc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9c40d9f9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9c40d9f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76109dbcb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76109dbc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76109dbc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76109dbc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76109dbc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76109dbc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15.jpg"/><Relationship Id="rId5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9" Type="http://schemas.openxmlformats.org/officeDocument/2006/relationships/image" Target="../media/image5.png"/><Relationship Id="rId5" Type="http://schemas.openxmlformats.org/officeDocument/2006/relationships/image" Target="../media/image1.jp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10" Type="http://schemas.openxmlformats.org/officeDocument/2006/relationships/image" Target="../media/image19.png"/><Relationship Id="rId9" Type="http://schemas.openxmlformats.org/officeDocument/2006/relationships/image" Target="../media/image16.png"/><Relationship Id="rId5" Type="http://schemas.openxmlformats.org/officeDocument/2006/relationships/image" Target="../media/image9.jpg"/><Relationship Id="rId6" Type="http://schemas.openxmlformats.org/officeDocument/2006/relationships/image" Target="../media/image10.png"/><Relationship Id="rId7" Type="http://schemas.openxmlformats.org/officeDocument/2006/relationships/image" Target="../media/image22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DIY IoT Devices</a:t>
            </a:r>
            <a:endParaRPr sz="60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3934775"/>
            <a:ext cx="3200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Pahrizal Ma’rup</a:t>
            </a:r>
            <a:endParaRPr sz="2000"/>
          </a:p>
        </p:txBody>
      </p:sp>
      <p:sp>
        <p:nvSpPr>
          <p:cNvPr id="107" name="Google Shape;107;p25"/>
          <p:cNvSpPr txBox="1"/>
          <p:nvPr>
            <p:ph idx="1" type="subTitle"/>
          </p:nvPr>
        </p:nvSpPr>
        <p:spPr>
          <a:xfrm>
            <a:off x="1010850" y="4370775"/>
            <a:ext cx="28953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lombokthinker</a:t>
            </a:r>
            <a:r>
              <a:rPr lang="en" sz="1800"/>
              <a:t>@gmail.com</a:t>
            </a:r>
            <a:endParaRPr sz="1800"/>
          </a:p>
        </p:txBody>
      </p:sp>
      <p:cxnSp>
        <p:nvCxnSpPr>
          <p:cNvPr id="108" name="Google Shape;108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25"/>
          <p:cNvSpPr txBox="1"/>
          <p:nvPr>
            <p:ph idx="1" type="subTitle"/>
          </p:nvPr>
        </p:nvSpPr>
        <p:spPr>
          <a:xfrm>
            <a:off x="5738250" y="4370775"/>
            <a:ext cx="28953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@lombokthinker</a:t>
            </a:r>
            <a:endParaRPr sz="1800"/>
          </a:p>
        </p:txBody>
      </p:sp>
      <p:pic>
        <p:nvPicPr>
          <p:cNvPr id="110" name="Google Shape;1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475" y="4437875"/>
            <a:ext cx="368901" cy="36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200" y="4404999"/>
            <a:ext cx="434650" cy="4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5"/>
          <p:cNvSpPr txBox="1"/>
          <p:nvPr/>
        </p:nvSpPr>
        <p:spPr>
          <a:xfrm>
            <a:off x="5979600" y="0"/>
            <a:ext cx="3040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LombokDev Meetup</a:t>
            </a:r>
            <a:endParaRPr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p25"/>
          <p:cNvSpPr txBox="1"/>
          <p:nvPr/>
        </p:nvSpPr>
        <p:spPr>
          <a:xfrm>
            <a:off x="576200" y="2495550"/>
            <a:ext cx="2144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  <a:t>Getting Started</a:t>
            </a:r>
            <a:endParaRPr sz="2000">
              <a:solidFill>
                <a:srgbClr val="FFFF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Foolish Assumptions</a:t>
            </a:r>
            <a:endParaRPr/>
          </a:p>
        </p:txBody>
      </p:sp>
      <p:sp>
        <p:nvSpPr>
          <p:cNvPr id="119" name="Google Shape;119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Penasaran</a:t>
            </a:r>
            <a:endParaRPr sz="3500"/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Suka Ngoprek</a:t>
            </a:r>
            <a:endParaRPr sz="3500"/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Punya tempat</a:t>
            </a:r>
            <a:endParaRPr sz="3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/>
          <p:nvPr>
            <p:ph type="title"/>
          </p:nvPr>
        </p:nvSpPr>
        <p:spPr>
          <a:xfrm>
            <a:off x="5545675" y="50"/>
            <a:ext cx="35982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dk2"/>
                </a:solidFill>
              </a:rPr>
              <a:t>DO</a:t>
            </a:r>
            <a:endParaRPr b="1" sz="38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Double check your work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Well ventilated room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Disconnect power when you smell anything burning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Think twice before you cut anything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990000"/>
                </a:solidFill>
              </a:rPr>
              <a:t>DON’T</a:t>
            </a:r>
            <a:r>
              <a:rPr b="1" lang="en" sz="2400">
                <a:solidFill>
                  <a:srgbClr val="990000"/>
                </a:solidFill>
              </a:rPr>
              <a:t> </a:t>
            </a:r>
            <a:endParaRPr b="1" sz="2400">
              <a:solidFill>
                <a:srgbClr val="99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Work on</a:t>
            </a:r>
            <a:r>
              <a:rPr lang="en" sz="2400"/>
              <a:t> AC powered devices when its 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Wiring up circuit when its ON</a:t>
            </a:r>
            <a:endParaRPr sz="2400"/>
          </a:p>
        </p:txBody>
      </p:sp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20075" y="0"/>
            <a:ext cx="788152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type="title"/>
          </p:nvPr>
        </p:nvSpPr>
        <p:spPr>
          <a:xfrm>
            <a:off x="300100" y="526350"/>
            <a:ext cx="3712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Create Your</a:t>
            </a:r>
            <a:r>
              <a:rPr b="1" lang="en" sz="4500"/>
              <a:t> Mad-Scientist </a:t>
            </a:r>
            <a:r>
              <a:rPr lang="en" sz="4500"/>
              <a:t>Lab</a:t>
            </a:r>
            <a:endParaRPr sz="4500"/>
          </a:p>
        </p:txBody>
      </p:sp>
      <p:pic>
        <p:nvPicPr>
          <p:cNvPr id="131" name="Google Shape;131;p28"/>
          <p:cNvPicPr preferRelativeResize="0"/>
          <p:nvPr/>
        </p:nvPicPr>
        <p:blipFill rotWithShape="1">
          <a:blip r:embed="rId3">
            <a:alphaModFix/>
          </a:blip>
          <a:srcRect b="0" l="12134" r="0" t="0"/>
          <a:stretch/>
        </p:blipFill>
        <p:spPr>
          <a:xfrm>
            <a:off x="4130400" y="432125"/>
            <a:ext cx="5013596" cy="4279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/>
          <p:nvPr>
            <p:ph type="title"/>
          </p:nvPr>
        </p:nvSpPr>
        <p:spPr>
          <a:xfrm>
            <a:off x="241150" y="155750"/>
            <a:ext cx="371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Must Have Tools</a:t>
            </a:r>
            <a:endParaRPr/>
          </a:p>
        </p:txBody>
      </p:sp>
      <p:grpSp>
        <p:nvGrpSpPr>
          <p:cNvPr id="137" name="Google Shape;137;p29"/>
          <p:cNvGrpSpPr/>
          <p:nvPr/>
        </p:nvGrpSpPr>
        <p:grpSpPr>
          <a:xfrm>
            <a:off x="241128" y="770833"/>
            <a:ext cx="2651610" cy="2340742"/>
            <a:chOff x="3958150" y="728450"/>
            <a:chExt cx="3209405" cy="2795250"/>
          </a:xfrm>
        </p:grpSpPr>
        <p:pic>
          <p:nvPicPr>
            <p:cNvPr id="138" name="Google Shape;13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58153" y="728450"/>
              <a:ext cx="3209402" cy="2407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29"/>
            <p:cNvSpPr txBox="1"/>
            <p:nvPr/>
          </p:nvSpPr>
          <p:spPr>
            <a:xfrm>
              <a:off x="3958150" y="3135500"/>
              <a:ext cx="32094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Multimeter Digital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40" name="Google Shape;140;p29"/>
          <p:cNvGrpSpPr/>
          <p:nvPr/>
        </p:nvGrpSpPr>
        <p:grpSpPr>
          <a:xfrm>
            <a:off x="3310409" y="799103"/>
            <a:ext cx="3090723" cy="2220736"/>
            <a:chOff x="4268600" y="728450"/>
            <a:chExt cx="4339075" cy="2792325"/>
          </a:xfrm>
        </p:grpSpPr>
        <p:pic>
          <p:nvPicPr>
            <p:cNvPr id="141" name="Google Shape;141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68600" y="728450"/>
              <a:ext cx="4324699" cy="24571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29"/>
            <p:cNvSpPr txBox="1"/>
            <p:nvPr/>
          </p:nvSpPr>
          <p:spPr>
            <a:xfrm>
              <a:off x="4275675" y="3196175"/>
              <a:ext cx="4332000" cy="3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Solder Station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143" name="Google Shape;14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8250" y="1077638"/>
            <a:ext cx="2290250" cy="172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9"/>
          <p:cNvSpPr txBox="1"/>
          <p:nvPr/>
        </p:nvSpPr>
        <p:spPr>
          <a:xfrm>
            <a:off x="6632225" y="2808100"/>
            <a:ext cx="22365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Tang, obeng, dll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idx="4294967295" type="title"/>
          </p:nvPr>
        </p:nvSpPr>
        <p:spPr>
          <a:xfrm>
            <a:off x="234950" y="235775"/>
            <a:ext cx="40845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Stok Komponen</a:t>
            </a:r>
            <a:endParaRPr b="1" sz="3600"/>
          </a:p>
        </p:txBody>
      </p:sp>
      <p:pic>
        <p:nvPicPr>
          <p:cNvPr id="150" name="Google Shape;150;p30"/>
          <p:cNvPicPr preferRelativeResize="0"/>
          <p:nvPr/>
        </p:nvPicPr>
        <p:blipFill rotWithShape="1">
          <a:blip r:embed="rId3">
            <a:alphaModFix/>
          </a:blip>
          <a:srcRect b="29014" l="29891" r="30757" t="32978"/>
          <a:stretch/>
        </p:blipFill>
        <p:spPr>
          <a:xfrm>
            <a:off x="4445275" y="1067500"/>
            <a:ext cx="1432272" cy="92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175" y="1102775"/>
            <a:ext cx="1146097" cy="802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1975" y="2039425"/>
            <a:ext cx="2351024" cy="13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0"/>
          <p:cNvSpPr txBox="1"/>
          <p:nvPr/>
        </p:nvSpPr>
        <p:spPr>
          <a:xfrm>
            <a:off x="234950" y="1030125"/>
            <a:ext cx="2890500" cy="23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Resistor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roid Sans"/>
                <a:ea typeface="Droid Sans"/>
                <a:cs typeface="Droid Sans"/>
                <a:sym typeface="Droid Sans"/>
              </a:rPr>
              <a:t>470Ω, 4.7㏀, 47㏀, 470㏀, 1㏀</a:t>
            </a:r>
            <a:r>
              <a:rPr lang="en" sz="1200">
                <a:latin typeface="Droid Sans"/>
                <a:ea typeface="Droid Sans"/>
                <a:cs typeface="Droid Sans"/>
                <a:sym typeface="Droid Sans"/>
              </a:rPr>
              <a:t>, </a:t>
            </a:r>
            <a:r>
              <a:rPr b="1" lang="en" sz="1200">
                <a:latin typeface="Droid Sans"/>
                <a:ea typeface="Droid Sans"/>
                <a:cs typeface="Droid Sans"/>
                <a:sym typeface="Droid Sans"/>
              </a:rPr>
              <a:t>10㏀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100㏀, 1㏁, 2.2㏀, 22㏀, 33㏀, 220㏀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Kapasitor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0.01µF,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0.1µF, 10µF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470µF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4" name="Google Shape;15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2084" y="1013549"/>
            <a:ext cx="2459141" cy="9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66071" y="2039426"/>
            <a:ext cx="1591168" cy="13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 rotWithShape="1">
          <a:blip r:embed="rId8">
            <a:alphaModFix/>
          </a:blip>
          <a:srcRect b="44030" l="0" r="0" t="32237"/>
          <a:stretch/>
        </p:blipFill>
        <p:spPr>
          <a:xfrm>
            <a:off x="3391975" y="3457575"/>
            <a:ext cx="2433781" cy="86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/>
        </p:nvSpPr>
        <p:spPr>
          <a:xfrm>
            <a:off x="234950" y="3457575"/>
            <a:ext cx="30642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Proxima Nova"/>
                <a:ea typeface="Proxima Nova"/>
                <a:cs typeface="Proxima Nova"/>
                <a:sym typeface="Proxima Nova"/>
              </a:rPr>
              <a:t>Diode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: 1N4007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32075" y="3457575"/>
            <a:ext cx="2459149" cy="8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idx="4294967295" type="title"/>
          </p:nvPr>
        </p:nvSpPr>
        <p:spPr>
          <a:xfrm>
            <a:off x="234950" y="235775"/>
            <a:ext cx="40845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Stok Komponen </a:t>
            </a:r>
            <a:endParaRPr b="1" sz="3600"/>
          </a:p>
        </p:txBody>
      </p:sp>
      <p:sp>
        <p:nvSpPr>
          <p:cNvPr id="164" name="Google Shape;164;p31"/>
          <p:cNvSpPr txBox="1"/>
          <p:nvPr/>
        </p:nvSpPr>
        <p:spPr>
          <a:xfrm>
            <a:off x="234950" y="1030125"/>
            <a:ext cx="28905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Proxima Nova"/>
                <a:ea typeface="Proxima Nova"/>
                <a:cs typeface="Proxima Nova"/>
                <a:sym typeface="Proxima Nova"/>
              </a:rPr>
              <a:t>Led</a:t>
            </a:r>
            <a:endParaRPr sz="3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850" y="1013550"/>
            <a:ext cx="2459149" cy="8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1"/>
          <p:cNvPicPr preferRelativeResize="0"/>
          <p:nvPr/>
        </p:nvPicPr>
        <p:blipFill rotWithShape="1">
          <a:blip r:embed="rId4">
            <a:alphaModFix/>
          </a:blip>
          <a:srcRect b="29385" l="0" r="3956" t="19801"/>
          <a:stretch/>
        </p:blipFill>
        <p:spPr>
          <a:xfrm>
            <a:off x="3391975" y="1013550"/>
            <a:ext cx="2459149" cy="8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/>
          <p:cNvPicPr preferRelativeResize="0"/>
          <p:nvPr/>
        </p:nvPicPr>
        <p:blipFill rotWithShape="1">
          <a:blip r:embed="rId5">
            <a:alphaModFix/>
          </a:blip>
          <a:srcRect b="31818" l="0" r="0" t="24056"/>
          <a:stretch/>
        </p:blipFill>
        <p:spPr>
          <a:xfrm>
            <a:off x="3391975" y="1989675"/>
            <a:ext cx="2459150" cy="81383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/>
        </p:nvSpPr>
        <p:spPr>
          <a:xfrm>
            <a:off x="226500" y="1989675"/>
            <a:ext cx="28905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Transistor NPN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BC547, BC338, S8050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5575" y="1928738"/>
            <a:ext cx="935700" cy="9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1975" y="2959750"/>
            <a:ext cx="935700" cy="9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1"/>
          <p:cNvPicPr preferRelativeResize="0"/>
          <p:nvPr/>
        </p:nvPicPr>
        <p:blipFill rotWithShape="1">
          <a:blip r:embed="rId8">
            <a:alphaModFix/>
          </a:blip>
          <a:srcRect b="22326" l="15954" r="23032" t="23246"/>
          <a:stretch/>
        </p:blipFill>
        <p:spPr>
          <a:xfrm>
            <a:off x="4323000" y="3421275"/>
            <a:ext cx="597100" cy="53264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1"/>
          <p:cNvSpPr txBox="1"/>
          <p:nvPr/>
        </p:nvSpPr>
        <p:spPr>
          <a:xfrm>
            <a:off x="234950" y="3023338"/>
            <a:ext cx="28905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roxima Nova"/>
                <a:ea typeface="Proxima Nova"/>
                <a:cs typeface="Proxima Nova"/>
                <a:sym typeface="Proxima Nova"/>
              </a:rPr>
              <a:t>Voltage Regulator</a:t>
            </a:r>
            <a:endParaRPr sz="2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7805</a:t>
            </a: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, AMS1117, </a:t>
            </a: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AP2112</a:t>
            </a: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3" name="Google Shape;173;p31"/>
          <p:cNvPicPr preferRelativeResize="0"/>
          <p:nvPr/>
        </p:nvPicPr>
        <p:blipFill rotWithShape="1">
          <a:blip r:embed="rId9">
            <a:alphaModFix/>
          </a:blip>
          <a:srcRect b="14796" l="0" r="0" t="14442"/>
          <a:stretch/>
        </p:blipFill>
        <p:spPr>
          <a:xfrm>
            <a:off x="6614120" y="3086925"/>
            <a:ext cx="1838605" cy="8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 rotWithShape="1">
          <a:blip r:embed="rId10">
            <a:alphaModFix/>
          </a:blip>
          <a:srcRect b="12760" l="7608" r="4733" t="13990"/>
          <a:stretch/>
        </p:blipFill>
        <p:spPr>
          <a:xfrm>
            <a:off x="5044725" y="3438112"/>
            <a:ext cx="597099" cy="498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490250" y="526350"/>
            <a:ext cx="291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Process</a:t>
            </a:r>
            <a:endParaRPr/>
          </a:p>
        </p:txBody>
      </p:sp>
      <p:sp>
        <p:nvSpPr>
          <p:cNvPr id="180" name="Google Shape;180;p32"/>
          <p:cNvSpPr txBox="1"/>
          <p:nvPr/>
        </p:nvSpPr>
        <p:spPr>
          <a:xfrm>
            <a:off x="3464275" y="14100"/>
            <a:ext cx="5679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Requirement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Environmen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Dimensions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Power Source?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Lifetime?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Storage?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Connectivity?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Protocol?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Design Circuit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Read Datasheet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Choose Component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Draw Schematics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Do simulation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Build Prototype circuit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Build permanent circuit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Finishing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204600" y="526350"/>
            <a:ext cx="3203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186" name="Google Shape;186;p33"/>
          <p:cNvSpPr txBox="1"/>
          <p:nvPr/>
        </p:nvSpPr>
        <p:spPr>
          <a:xfrm>
            <a:off x="3464275" y="14100"/>
            <a:ext cx="5679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Circuit Design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KiCAD (Desktop,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GNU GPL v3+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EasyEDA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(cloud)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DipTrace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(Desktop, freeware)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3D Design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Autodesk 360 Fusion (Desktop app, cloud storage)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Onshape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(cloud)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Manufacture / Prototyping PCB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FlatCAM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JLCPCB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(online service)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Simulator (Spice)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Proteus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Ardusim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LTSpice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